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71" r:id="rId3"/>
    <p:sldId id="348" r:id="rId4"/>
    <p:sldId id="349" r:id="rId5"/>
    <p:sldId id="356" r:id="rId6"/>
    <p:sldId id="351" r:id="rId7"/>
    <p:sldId id="352" r:id="rId8"/>
    <p:sldId id="357" r:id="rId9"/>
    <p:sldId id="353" r:id="rId10"/>
    <p:sldId id="354" r:id="rId11"/>
    <p:sldId id="355" r:id="rId12"/>
    <p:sldId id="286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0276" autoAdjust="0"/>
  </p:normalViewPr>
  <p:slideViewPr>
    <p:cSldViewPr>
      <p:cViewPr>
        <p:scale>
          <a:sx n="50" d="100"/>
          <a:sy n="50" d="100"/>
        </p:scale>
        <p:origin x="2280" y="5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DEFBE-22AA-4937-9A6E-619CC2AD0B5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6C9650A-81B4-439F-9C84-FA525E0D4AD7}">
      <dgm:prSet phldrT="[Tekst]"/>
      <dgm:spPr/>
      <dgm:t>
        <a:bodyPr/>
        <a:lstStyle/>
        <a:p>
          <a:r>
            <a:rPr lang="pl-PL"/>
            <a:t>Krok 1</a:t>
          </a:r>
        </a:p>
      </dgm:t>
    </dgm:pt>
    <dgm:pt modelId="{F4084B8C-1F72-476A-B415-AFC20719E89D}" type="parTrans" cxnId="{7777671A-518F-4650-BF19-4B135017A45D}">
      <dgm:prSet/>
      <dgm:spPr/>
      <dgm:t>
        <a:bodyPr/>
        <a:lstStyle/>
        <a:p>
          <a:endParaRPr lang="pl-PL"/>
        </a:p>
      </dgm:t>
    </dgm:pt>
    <dgm:pt modelId="{3539B115-E5B2-439D-BE3D-BE63A8705C40}" type="sibTrans" cxnId="{7777671A-518F-4650-BF19-4B135017A45D}">
      <dgm:prSet/>
      <dgm:spPr/>
      <dgm:t>
        <a:bodyPr/>
        <a:lstStyle/>
        <a:p>
          <a:endParaRPr lang="pl-PL"/>
        </a:p>
      </dgm:t>
    </dgm:pt>
    <dgm:pt modelId="{0C34C5C0-07FC-4DF8-94BE-773ECC7D220B}">
      <dgm:prSet phldrT="[Tekst]"/>
      <dgm:spPr/>
      <dgm:t>
        <a:bodyPr/>
        <a:lstStyle/>
        <a:p>
          <a:r>
            <a:rPr lang="pl-PL" b="1"/>
            <a:t>Określenie priorytetów na podstawie wyników i wniosków z diagnoz</a:t>
          </a:r>
          <a:endParaRPr lang="pl-PL"/>
        </a:p>
      </dgm:t>
    </dgm:pt>
    <dgm:pt modelId="{EF172ACB-9DC3-4C3B-8151-3A630090AB6B}" type="parTrans" cxnId="{F6165D05-D84B-41FA-B62C-70D6F0C8C306}">
      <dgm:prSet/>
      <dgm:spPr/>
      <dgm:t>
        <a:bodyPr/>
        <a:lstStyle/>
        <a:p>
          <a:endParaRPr lang="pl-PL"/>
        </a:p>
      </dgm:t>
    </dgm:pt>
    <dgm:pt modelId="{DF7C0DDE-A7EC-41B6-9EFC-DF7B1910445D}" type="sibTrans" cxnId="{F6165D05-D84B-41FA-B62C-70D6F0C8C306}">
      <dgm:prSet/>
      <dgm:spPr/>
      <dgm:t>
        <a:bodyPr/>
        <a:lstStyle/>
        <a:p>
          <a:endParaRPr lang="pl-PL"/>
        </a:p>
      </dgm:t>
    </dgm:pt>
    <dgm:pt modelId="{E8C513BD-C39A-47A7-9BEA-75448C6B0483}">
      <dgm:prSet phldrT="[Tekst]"/>
      <dgm:spPr/>
      <dgm:t>
        <a:bodyPr/>
        <a:lstStyle/>
        <a:p>
          <a:r>
            <a:rPr lang="pl-PL"/>
            <a:t>Krok 2</a:t>
          </a:r>
        </a:p>
      </dgm:t>
    </dgm:pt>
    <dgm:pt modelId="{2AA39A89-A2D2-4BF8-A529-066C35C4D66A}" type="parTrans" cxnId="{A76DD356-A939-4BC7-815D-123368805D65}">
      <dgm:prSet/>
      <dgm:spPr/>
      <dgm:t>
        <a:bodyPr/>
        <a:lstStyle/>
        <a:p>
          <a:endParaRPr lang="pl-PL"/>
        </a:p>
      </dgm:t>
    </dgm:pt>
    <dgm:pt modelId="{B8AB543F-4D58-4FFA-B19B-631C0C0C2651}" type="sibTrans" cxnId="{A76DD356-A939-4BC7-815D-123368805D65}">
      <dgm:prSet/>
      <dgm:spPr/>
      <dgm:t>
        <a:bodyPr/>
        <a:lstStyle/>
        <a:p>
          <a:endParaRPr lang="pl-PL"/>
        </a:p>
      </dgm:t>
    </dgm:pt>
    <dgm:pt modelId="{FD76E646-4501-49EE-88B4-01397848DD94}">
      <dgm:prSet phldrT="[Tekst]"/>
      <dgm:spPr/>
      <dgm:t>
        <a:bodyPr/>
        <a:lstStyle/>
        <a:p>
          <a:r>
            <a:rPr lang="pl-PL" b="1" dirty="0"/>
            <a:t>Formułowanie celów głównych (strategicznych)</a:t>
          </a:r>
          <a:br>
            <a:rPr lang="pl-PL" b="1" dirty="0"/>
          </a:br>
          <a:r>
            <a:rPr lang="pl-PL" b="1" dirty="0"/>
            <a:t>i szczegółowych </a:t>
          </a:r>
          <a:endParaRPr lang="pl-PL" dirty="0"/>
        </a:p>
      </dgm:t>
    </dgm:pt>
    <dgm:pt modelId="{EAFEE46C-8812-4FE3-8C5E-7474A93D7DD3}" type="parTrans" cxnId="{470F2727-8010-4CE1-B58F-B8247679FC7F}">
      <dgm:prSet/>
      <dgm:spPr/>
      <dgm:t>
        <a:bodyPr/>
        <a:lstStyle/>
        <a:p>
          <a:endParaRPr lang="pl-PL"/>
        </a:p>
      </dgm:t>
    </dgm:pt>
    <dgm:pt modelId="{548803E7-33BB-48A6-ABB7-2DDD1ABE0777}" type="sibTrans" cxnId="{470F2727-8010-4CE1-B58F-B8247679FC7F}">
      <dgm:prSet/>
      <dgm:spPr/>
      <dgm:t>
        <a:bodyPr/>
        <a:lstStyle/>
        <a:p>
          <a:endParaRPr lang="pl-PL"/>
        </a:p>
      </dgm:t>
    </dgm:pt>
    <dgm:pt modelId="{57AC9B91-B41F-4909-90F1-7900C9E254C8}">
      <dgm:prSet phldrT="[Tekst]"/>
      <dgm:spPr/>
      <dgm:t>
        <a:bodyPr/>
        <a:lstStyle/>
        <a:p>
          <a:r>
            <a:rPr lang="pl-PL"/>
            <a:t>Krok 3</a:t>
          </a:r>
        </a:p>
      </dgm:t>
    </dgm:pt>
    <dgm:pt modelId="{16B4A365-3641-43C1-9477-E1067CC45160}" type="parTrans" cxnId="{14BD4735-DBD6-4221-AFB8-0F6486398725}">
      <dgm:prSet/>
      <dgm:spPr/>
      <dgm:t>
        <a:bodyPr/>
        <a:lstStyle/>
        <a:p>
          <a:endParaRPr lang="pl-PL"/>
        </a:p>
      </dgm:t>
    </dgm:pt>
    <dgm:pt modelId="{2DA49D7E-3560-4F03-9212-E28D064A7537}" type="sibTrans" cxnId="{14BD4735-DBD6-4221-AFB8-0F6486398725}">
      <dgm:prSet/>
      <dgm:spPr/>
      <dgm:t>
        <a:bodyPr/>
        <a:lstStyle/>
        <a:p>
          <a:endParaRPr lang="pl-PL"/>
        </a:p>
      </dgm:t>
    </dgm:pt>
    <dgm:pt modelId="{16FB339D-5323-447D-B66C-6F83D272DC37}">
      <dgm:prSet phldrT="[Tekst]"/>
      <dgm:spPr/>
      <dgm:t>
        <a:bodyPr/>
        <a:lstStyle/>
        <a:p>
          <a:r>
            <a:rPr lang="pl-PL"/>
            <a:t>Krok 4</a:t>
          </a:r>
        </a:p>
      </dgm:t>
    </dgm:pt>
    <dgm:pt modelId="{3B28038F-2889-4249-B0D3-8536D0B8DE6E}" type="parTrans" cxnId="{4208425D-E9A5-4334-9F44-20F601135E28}">
      <dgm:prSet/>
      <dgm:spPr/>
      <dgm:t>
        <a:bodyPr/>
        <a:lstStyle/>
        <a:p>
          <a:endParaRPr lang="pl-PL"/>
        </a:p>
      </dgm:t>
    </dgm:pt>
    <dgm:pt modelId="{88A48B7D-86B8-45F1-9075-CE60811FE1C5}" type="sibTrans" cxnId="{4208425D-E9A5-4334-9F44-20F601135E28}">
      <dgm:prSet/>
      <dgm:spPr/>
      <dgm:t>
        <a:bodyPr/>
        <a:lstStyle/>
        <a:p>
          <a:endParaRPr lang="pl-PL"/>
        </a:p>
      </dgm:t>
    </dgm:pt>
    <dgm:pt modelId="{EAD6E440-CF4C-4733-91C1-BE330900FD7C}">
      <dgm:prSet phldrT="[Tekst]"/>
      <dgm:spPr/>
      <dgm:t>
        <a:bodyPr/>
        <a:lstStyle/>
        <a:p>
          <a:r>
            <a:rPr lang="pl-PL" b="1" dirty="0"/>
            <a:t>Kryteria oceny planów </a:t>
          </a:r>
          <a:br>
            <a:rPr lang="pl-PL" b="1" dirty="0"/>
          </a:br>
          <a:r>
            <a:rPr lang="pl-PL" b="1" dirty="0"/>
            <a:t>i podsumowanie </a:t>
          </a:r>
          <a:endParaRPr lang="pl-PL" dirty="0"/>
        </a:p>
      </dgm:t>
    </dgm:pt>
    <dgm:pt modelId="{73812FA8-A395-47F6-8CE4-E26AC271726E}" type="parTrans" cxnId="{2525D2F5-5B79-4CF2-AA62-81365F1A4DEE}">
      <dgm:prSet/>
      <dgm:spPr/>
      <dgm:t>
        <a:bodyPr/>
        <a:lstStyle/>
        <a:p>
          <a:endParaRPr lang="pl-PL"/>
        </a:p>
      </dgm:t>
    </dgm:pt>
    <dgm:pt modelId="{1B342A5A-3E7E-43DA-A7DA-7E4A13FB05D8}" type="sibTrans" cxnId="{2525D2F5-5B79-4CF2-AA62-81365F1A4DEE}">
      <dgm:prSet/>
      <dgm:spPr/>
      <dgm:t>
        <a:bodyPr/>
        <a:lstStyle/>
        <a:p>
          <a:endParaRPr lang="pl-PL"/>
        </a:p>
      </dgm:t>
    </dgm:pt>
    <dgm:pt modelId="{AA5F0D84-520D-4EB6-AE57-D9A259117BF9}">
      <dgm:prSet phldrT="[Tekst]"/>
      <dgm:spPr/>
      <dgm:t>
        <a:bodyPr/>
        <a:lstStyle/>
        <a:p>
          <a:r>
            <a:rPr lang="pl-PL" b="1"/>
            <a:t>Zaplanowanie zadań do realizacji oraz określenie wskaźników</a:t>
          </a:r>
          <a:endParaRPr lang="pl-PL"/>
        </a:p>
      </dgm:t>
    </dgm:pt>
    <dgm:pt modelId="{4CFBEBC2-96DB-43FE-90AA-0CCF9B9F8FCE}" type="parTrans" cxnId="{1C862F3E-3D86-45B7-AD11-C4C2EA833B3D}">
      <dgm:prSet/>
      <dgm:spPr/>
      <dgm:t>
        <a:bodyPr/>
        <a:lstStyle/>
        <a:p>
          <a:endParaRPr lang="pl-PL"/>
        </a:p>
      </dgm:t>
    </dgm:pt>
    <dgm:pt modelId="{CA131D06-CD15-44F7-B3F5-670483194FED}" type="sibTrans" cxnId="{1C862F3E-3D86-45B7-AD11-C4C2EA833B3D}">
      <dgm:prSet/>
      <dgm:spPr/>
      <dgm:t>
        <a:bodyPr/>
        <a:lstStyle/>
        <a:p>
          <a:endParaRPr lang="pl-PL"/>
        </a:p>
      </dgm:t>
    </dgm:pt>
    <dgm:pt modelId="{E23298DA-3851-4BBE-9C60-5EA38BE31EAD}" type="pres">
      <dgm:prSet presAssocID="{29FDEFBE-22AA-4937-9A6E-619CC2AD0B52}" presName="Name0" presStyleCnt="0">
        <dgm:presLayoutVars>
          <dgm:dir/>
          <dgm:animLvl val="lvl"/>
          <dgm:resizeHandles val="exact"/>
        </dgm:presLayoutVars>
      </dgm:prSet>
      <dgm:spPr/>
    </dgm:pt>
    <dgm:pt modelId="{7289994B-5943-4838-A812-6A5664BB83AD}" type="pres">
      <dgm:prSet presAssocID="{76C9650A-81B4-439F-9C84-FA525E0D4AD7}" presName="linNode" presStyleCnt="0"/>
      <dgm:spPr/>
    </dgm:pt>
    <dgm:pt modelId="{53D40DD9-A6E1-4452-9E6E-7B7F5BAA093E}" type="pres">
      <dgm:prSet presAssocID="{76C9650A-81B4-439F-9C84-FA525E0D4AD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CA274A4-1ACF-400A-8945-35B85558C285}" type="pres">
      <dgm:prSet presAssocID="{76C9650A-81B4-439F-9C84-FA525E0D4AD7}" presName="descendantText" presStyleLbl="alignAccFollowNode1" presStyleIdx="0" presStyleCnt="4" custLinFactNeighborX="-1575" custLinFactNeighborY="0">
        <dgm:presLayoutVars>
          <dgm:bulletEnabled val="1"/>
        </dgm:presLayoutVars>
      </dgm:prSet>
      <dgm:spPr/>
    </dgm:pt>
    <dgm:pt modelId="{ABB3E4A5-701C-4865-91FC-CDBD6611AB3D}" type="pres">
      <dgm:prSet presAssocID="{3539B115-E5B2-439D-BE3D-BE63A8705C40}" presName="sp" presStyleCnt="0"/>
      <dgm:spPr/>
    </dgm:pt>
    <dgm:pt modelId="{380E7119-5A63-4C17-8CA6-AD2AA22DA604}" type="pres">
      <dgm:prSet presAssocID="{E8C513BD-C39A-47A7-9BEA-75448C6B0483}" presName="linNode" presStyleCnt="0"/>
      <dgm:spPr/>
    </dgm:pt>
    <dgm:pt modelId="{8E9B07E5-4124-440F-80C5-0EAD76FFB2C3}" type="pres">
      <dgm:prSet presAssocID="{E8C513BD-C39A-47A7-9BEA-75448C6B048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8B94A7E-786A-48DA-BC7F-3835D75DF306}" type="pres">
      <dgm:prSet presAssocID="{E8C513BD-C39A-47A7-9BEA-75448C6B0483}" presName="descendantText" presStyleLbl="alignAccFollowNode1" presStyleIdx="1" presStyleCnt="4">
        <dgm:presLayoutVars>
          <dgm:bulletEnabled val="1"/>
        </dgm:presLayoutVars>
      </dgm:prSet>
      <dgm:spPr/>
    </dgm:pt>
    <dgm:pt modelId="{96759D07-154B-42E2-BADA-49D2251A1DAF}" type="pres">
      <dgm:prSet presAssocID="{B8AB543F-4D58-4FFA-B19B-631C0C0C2651}" presName="sp" presStyleCnt="0"/>
      <dgm:spPr/>
    </dgm:pt>
    <dgm:pt modelId="{924D1E6E-0567-44E5-8AF3-B18A546CA918}" type="pres">
      <dgm:prSet presAssocID="{57AC9B91-B41F-4909-90F1-7900C9E254C8}" presName="linNode" presStyleCnt="0"/>
      <dgm:spPr/>
    </dgm:pt>
    <dgm:pt modelId="{8449F766-82B9-4B41-A1A6-3A3CBC13BE96}" type="pres">
      <dgm:prSet presAssocID="{57AC9B91-B41F-4909-90F1-7900C9E254C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1B4EDB4-54C9-4B28-B54E-21BF298BA4B8}" type="pres">
      <dgm:prSet presAssocID="{57AC9B91-B41F-4909-90F1-7900C9E254C8}" presName="descendantText" presStyleLbl="alignAccFollowNode1" presStyleIdx="2" presStyleCnt="4">
        <dgm:presLayoutVars>
          <dgm:bulletEnabled val="1"/>
        </dgm:presLayoutVars>
      </dgm:prSet>
      <dgm:spPr/>
    </dgm:pt>
    <dgm:pt modelId="{05734268-5860-4E16-B59E-BED908E25B8E}" type="pres">
      <dgm:prSet presAssocID="{2DA49D7E-3560-4F03-9212-E28D064A7537}" presName="sp" presStyleCnt="0"/>
      <dgm:spPr/>
    </dgm:pt>
    <dgm:pt modelId="{3E30196F-DF15-490D-913E-82A04A3FEA6B}" type="pres">
      <dgm:prSet presAssocID="{16FB339D-5323-447D-B66C-6F83D272DC37}" presName="linNode" presStyleCnt="0"/>
      <dgm:spPr/>
    </dgm:pt>
    <dgm:pt modelId="{DFB3BEB1-FB51-475D-B1CB-D75E0403EA15}" type="pres">
      <dgm:prSet presAssocID="{16FB339D-5323-447D-B66C-6F83D272DC3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935A030-F8F7-46A1-A3CC-C4D9FD9C63F6}" type="pres">
      <dgm:prSet presAssocID="{16FB339D-5323-447D-B66C-6F83D272DC3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6165D05-D84B-41FA-B62C-70D6F0C8C306}" srcId="{76C9650A-81B4-439F-9C84-FA525E0D4AD7}" destId="{0C34C5C0-07FC-4DF8-94BE-773ECC7D220B}" srcOrd="0" destOrd="0" parTransId="{EF172ACB-9DC3-4C3B-8151-3A630090AB6B}" sibTransId="{DF7C0DDE-A7EC-41B6-9EFC-DF7B1910445D}"/>
    <dgm:cxn modelId="{4DAC8115-E01F-463F-BE19-3A5A7FBB7806}" type="presOf" srcId="{76C9650A-81B4-439F-9C84-FA525E0D4AD7}" destId="{53D40DD9-A6E1-4452-9E6E-7B7F5BAA093E}" srcOrd="0" destOrd="0" presId="urn:microsoft.com/office/officeart/2005/8/layout/vList5"/>
    <dgm:cxn modelId="{7777671A-518F-4650-BF19-4B135017A45D}" srcId="{29FDEFBE-22AA-4937-9A6E-619CC2AD0B52}" destId="{76C9650A-81B4-439F-9C84-FA525E0D4AD7}" srcOrd="0" destOrd="0" parTransId="{F4084B8C-1F72-476A-B415-AFC20719E89D}" sibTransId="{3539B115-E5B2-439D-BE3D-BE63A8705C40}"/>
    <dgm:cxn modelId="{470F2727-8010-4CE1-B58F-B8247679FC7F}" srcId="{E8C513BD-C39A-47A7-9BEA-75448C6B0483}" destId="{FD76E646-4501-49EE-88B4-01397848DD94}" srcOrd="0" destOrd="0" parTransId="{EAFEE46C-8812-4FE3-8C5E-7474A93D7DD3}" sibTransId="{548803E7-33BB-48A6-ABB7-2DDD1ABE0777}"/>
    <dgm:cxn modelId="{14BD4735-DBD6-4221-AFB8-0F6486398725}" srcId="{29FDEFBE-22AA-4937-9A6E-619CC2AD0B52}" destId="{57AC9B91-B41F-4909-90F1-7900C9E254C8}" srcOrd="2" destOrd="0" parTransId="{16B4A365-3641-43C1-9477-E1067CC45160}" sibTransId="{2DA49D7E-3560-4F03-9212-E28D064A7537}"/>
    <dgm:cxn modelId="{3F5BDE36-A478-4361-A328-362984AAA68B}" type="presOf" srcId="{EAD6E440-CF4C-4733-91C1-BE330900FD7C}" destId="{8935A030-F8F7-46A1-A3CC-C4D9FD9C63F6}" srcOrd="0" destOrd="0" presId="urn:microsoft.com/office/officeart/2005/8/layout/vList5"/>
    <dgm:cxn modelId="{1C862F3E-3D86-45B7-AD11-C4C2EA833B3D}" srcId="{57AC9B91-B41F-4909-90F1-7900C9E254C8}" destId="{AA5F0D84-520D-4EB6-AE57-D9A259117BF9}" srcOrd="0" destOrd="0" parTransId="{4CFBEBC2-96DB-43FE-90AA-0CCF9B9F8FCE}" sibTransId="{CA131D06-CD15-44F7-B3F5-670483194FED}"/>
    <dgm:cxn modelId="{4208425D-E9A5-4334-9F44-20F601135E28}" srcId="{29FDEFBE-22AA-4937-9A6E-619CC2AD0B52}" destId="{16FB339D-5323-447D-B66C-6F83D272DC37}" srcOrd="3" destOrd="0" parTransId="{3B28038F-2889-4249-B0D3-8536D0B8DE6E}" sibTransId="{88A48B7D-86B8-45F1-9075-CE60811FE1C5}"/>
    <dgm:cxn modelId="{752D2542-B631-4123-9B90-4DFCB5C4D029}" type="presOf" srcId="{16FB339D-5323-447D-B66C-6F83D272DC37}" destId="{DFB3BEB1-FB51-475D-B1CB-D75E0403EA15}" srcOrd="0" destOrd="0" presId="urn:microsoft.com/office/officeart/2005/8/layout/vList5"/>
    <dgm:cxn modelId="{A3742343-0E6F-4514-B3AA-FD3C2A88A8BF}" type="presOf" srcId="{E8C513BD-C39A-47A7-9BEA-75448C6B0483}" destId="{8E9B07E5-4124-440F-80C5-0EAD76FFB2C3}" srcOrd="0" destOrd="0" presId="urn:microsoft.com/office/officeart/2005/8/layout/vList5"/>
    <dgm:cxn modelId="{A76DD356-A939-4BC7-815D-123368805D65}" srcId="{29FDEFBE-22AA-4937-9A6E-619CC2AD0B52}" destId="{E8C513BD-C39A-47A7-9BEA-75448C6B0483}" srcOrd="1" destOrd="0" parTransId="{2AA39A89-A2D2-4BF8-A529-066C35C4D66A}" sibTransId="{B8AB543F-4D58-4FFA-B19B-631C0C0C2651}"/>
    <dgm:cxn modelId="{9EBD1EBC-869C-4AAE-A0A3-7F5E8D4A1FE7}" type="presOf" srcId="{0C34C5C0-07FC-4DF8-94BE-773ECC7D220B}" destId="{BCA274A4-1ACF-400A-8945-35B85558C285}" srcOrd="0" destOrd="0" presId="urn:microsoft.com/office/officeart/2005/8/layout/vList5"/>
    <dgm:cxn modelId="{EDF030BD-63A6-4607-9ABD-1A4DADF4C5AF}" type="presOf" srcId="{57AC9B91-B41F-4909-90F1-7900C9E254C8}" destId="{8449F766-82B9-4B41-A1A6-3A3CBC13BE96}" srcOrd="0" destOrd="0" presId="urn:microsoft.com/office/officeart/2005/8/layout/vList5"/>
    <dgm:cxn modelId="{D8D0DADA-E93D-4158-B585-48C770C23AB4}" type="presOf" srcId="{FD76E646-4501-49EE-88B4-01397848DD94}" destId="{58B94A7E-786A-48DA-BC7F-3835D75DF306}" srcOrd="0" destOrd="0" presId="urn:microsoft.com/office/officeart/2005/8/layout/vList5"/>
    <dgm:cxn modelId="{2525D2F5-5B79-4CF2-AA62-81365F1A4DEE}" srcId="{16FB339D-5323-447D-B66C-6F83D272DC37}" destId="{EAD6E440-CF4C-4733-91C1-BE330900FD7C}" srcOrd="0" destOrd="0" parTransId="{73812FA8-A395-47F6-8CE4-E26AC271726E}" sibTransId="{1B342A5A-3E7E-43DA-A7DA-7E4A13FB05D8}"/>
    <dgm:cxn modelId="{BECAE2F8-25B7-477D-8D77-0D7718B59264}" type="presOf" srcId="{29FDEFBE-22AA-4937-9A6E-619CC2AD0B52}" destId="{E23298DA-3851-4BBE-9C60-5EA38BE31EAD}" srcOrd="0" destOrd="0" presId="urn:microsoft.com/office/officeart/2005/8/layout/vList5"/>
    <dgm:cxn modelId="{55E965FB-2725-4FD1-BE0D-B1CE62B1A43F}" type="presOf" srcId="{AA5F0D84-520D-4EB6-AE57-D9A259117BF9}" destId="{E1B4EDB4-54C9-4B28-B54E-21BF298BA4B8}" srcOrd="0" destOrd="0" presId="urn:microsoft.com/office/officeart/2005/8/layout/vList5"/>
    <dgm:cxn modelId="{FA74B2F2-8C0E-41C7-9196-D76A58C32C3D}" type="presParOf" srcId="{E23298DA-3851-4BBE-9C60-5EA38BE31EAD}" destId="{7289994B-5943-4838-A812-6A5664BB83AD}" srcOrd="0" destOrd="0" presId="urn:microsoft.com/office/officeart/2005/8/layout/vList5"/>
    <dgm:cxn modelId="{80D02072-A80D-4373-ACE7-A0A7700E3A9B}" type="presParOf" srcId="{7289994B-5943-4838-A812-6A5664BB83AD}" destId="{53D40DD9-A6E1-4452-9E6E-7B7F5BAA093E}" srcOrd="0" destOrd="0" presId="urn:microsoft.com/office/officeart/2005/8/layout/vList5"/>
    <dgm:cxn modelId="{4E01ACD6-90DA-486D-8BF2-FD64CCB3E5D9}" type="presParOf" srcId="{7289994B-5943-4838-A812-6A5664BB83AD}" destId="{BCA274A4-1ACF-400A-8945-35B85558C285}" srcOrd="1" destOrd="0" presId="urn:microsoft.com/office/officeart/2005/8/layout/vList5"/>
    <dgm:cxn modelId="{174C21D0-A6ED-426E-91F7-02DEA03C2CC1}" type="presParOf" srcId="{E23298DA-3851-4BBE-9C60-5EA38BE31EAD}" destId="{ABB3E4A5-701C-4865-91FC-CDBD6611AB3D}" srcOrd="1" destOrd="0" presId="urn:microsoft.com/office/officeart/2005/8/layout/vList5"/>
    <dgm:cxn modelId="{DE8C63DF-DAA8-4A3F-AD1D-C0D0851E1CE7}" type="presParOf" srcId="{E23298DA-3851-4BBE-9C60-5EA38BE31EAD}" destId="{380E7119-5A63-4C17-8CA6-AD2AA22DA604}" srcOrd="2" destOrd="0" presId="urn:microsoft.com/office/officeart/2005/8/layout/vList5"/>
    <dgm:cxn modelId="{435D1CE3-1F1F-4C98-97EC-F4FD820A1B95}" type="presParOf" srcId="{380E7119-5A63-4C17-8CA6-AD2AA22DA604}" destId="{8E9B07E5-4124-440F-80C5-0EAD76FFB2C3}" srcOrd="0" destOrd="0" presId="urn:microsoft.com/office/officeart/2005/8/layout/vList5"/>
    <dgm:cxn modelId="{93C276FF-F098-4787-89A4-2E38FE1AFCE7}" type="presParOf" srcId="{380E7119-5A63-4C17-8CA6-AD2AA22DA604}" destId="{58B94A7E-786A-48DA-BC7F-3835D75DF306}" srcOrd="1" destOrd="0" presId="urn:microsoft.com/office/officeart/2005/8/layout/vList5"/>
    <dgm:cxn modelId="{232F4997-715C-4E28-8A60-66221043BA74}" type="presParOf" srcId="{E23298DA-3851-4BBE-9C60-5EA38BE31EAD}" destId="{96759D07-154B-42E2-BADA-49D2251A1DAF}" srcOrd="3" destOrd="0" presId="urn:microsoft.com/office/officeart/2005/8/layout/vList5"/>
    <dgm:cxn modelId="{F3FE3D81-C387-496F-B502-E059A75942FC}" type="presParOf" srcId="{E23298DA-3851-4BBE-9C60-5EA38BE31EAD}" destId="{924D1E6E-0567-44E5-8AF3-B18A546CA918}" srcOrd="4" destOrd="0" presId="urn:microsoft.com/office/officeart/2005/8/layout/vList5"/>
    <dgm:cxn modelId="{D56B9238-7A6E-4508-8967-54EC0DA83F8F}" type="presParOf" srcId="{924D1E6E-0567-44E5-8AF3-B18A546CA918}" destId="{8449F766-82B9-4B41-A1A6-3A3CBC13BE96}" srcOrd="0" destOrd="0" presId="urn:microsoft.com/office/officeart/2005/8/layout/vList5"/>
    <dgm:cxn modelId="{F191AFEA-A330-46B7-B2BF-DEBB1BCB8B35}" type="presParOf" srcId="{924D1E6E-0567-44E5-8AF3-B18A546CA918}" destId="{E1B4EDB4-54C9-4B28-B54E-21BF298BA4B8}" srcOrd="1" destOrd="0" presId="urn:microsoft.com/office/officeart/2005/8/layout/vList5"/>
    <dgm:cxn modelId="{182888D9-F589-42A6-84C8-14B91175D065}" type="presParOf" srcId="{E23298DA-3851-4BBE-9C60-5EA38BE31EAD}" destId="{05734268-5860-4E16-B59E-BED908E25B8E}" srcOrd="5" destOrd="0" presId="urn:microsoft.com/office/officeart/2005/8/layout/vList5"/>
    <dgm:cxn modelId="{327F498F-8F38-4DD1-9E7D-C4B38C494169}" type="presParOf" srcId="{E23298DA-3851-4BBE-9C60-5EA38BE31EAD}" destId="{3E30196F-DF15-490D-913E-82A04A3FEA6B}" srcOrd="6" destOrd="0" presId="urn:microsoft.com/office/officeart/2005/8/layout/vList5"/>
    <dgm:cxn modelId="{26396A6A-6EC0-43AB-8FDA-7A4DC79D973B}" type="presParOf" srcId="{3E30196F-DF15-490D-913E-82A04A3FEA6B}" destId="{DFB3BEB1-FB51-475D-B1CB-D75E0403EA15}" srcOrd="0" destOrd="0" presId="urn:microsoft.com/office/officeart/2005/8/layout/vList5"/>
    <dgm:cxn modelId="{9B95592D-E018-4573-B4C8-BC3E41603A91}" type="presParOf" srcId="{3E30196F-DF15-490D-913E-82A04A3FEA6B}" destId="{8935A030-F8F7-46A1-A3CC-C4D9FD9C63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274A4-1ACF-400A-8945-35B85558C285}">
      <dsp:nvSpPr>
        <dsp:cNvPr id="0" name=""/>
        <dsp:cNvSpPr/>
      </dsp:nvSpPr>
      <dsp:spPr>
        <a:xfrm rot="5400000">
          <a:off x="3242028" y="-1181249"/>
          <a:ext cx="915232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/>
            <a:t>Określenie priorytetów na podstawie wyników i wniosków z diagnoz</a:t>
          </a:r>
          <a:endParaRPr lang="pl-PL" sz="1900" kern="1200"/>
        </a:p>
      </dsp:txBody>
      <dsp:txXfrm rot="-5400000">
        <a:off x="1943996" y="161461"/>
        <a:ext cx="3466618" cy="825876"/>
      </dsp:txXfrm>
    </dsp:sp>
    <dsp:sp modelId="{53D40DD9-A6E1-4452-9E6E-7B7F5BAA093E}">
      <dsp:nvSpPr>
        <dsp:cNvPr id="0" name=""/>
        <dsp:cNvSpPr/>
      </dsp:nvSpPr>
      <dsp:spPr>
        <a:xfrm>
          <a:off x="0" y="2378"/>
          <a:ext cx="1975104" cy="1144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Krok 1</a:t>
          </a:r>
        </a:p>
      </dsp:txBody>
      <dsp:txXfrm>
        <a:off x="55847" y="58225"/>
        <a:ext cx="1863410" cy="1032346"/>
      </dsp:txXfrm>
    </dsp:sp>
    <dsp:sp modelId="{58B94A7E-786A-48DA-BC7F-3835D75DF306}">
      <dsp:nvSpPr>
        <dsp:cNvPr id="0" name=""/>
        <dsp:cNvSpPr/>
      </dsp:nvSpPr>
      <dsp:spPr>
        <a:xfrm rot="5400000">
          <a:off x="3273135" y="19992"/>
          <a:ext cx="915232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 dirty="0"/>
            <a:t>Formułowanie celów głównych (strategicznych)</a:t>
          </a:r>
          <a:br>
            <a:rPr lang="pl-PL" sz="1900" b="1" kern="1200" dirty="0"/>
          </a:br>
          <a:r>
            <a:rPr lang="pl-PL" sz="1900" b="1" kern="1200" dirty="0"/>
            <a:t>i szczegółowych </a:t>
          </a:r>
          <a:endParaRPr lang="pl-PL" sz="1900" kern="1200" dirty="0"/>
        </a:p>
      </dsp:txBody>
      <dsp:txXfrm rot="-5400000">
        <a:off x="1975103" y="1362702"/>
        <a:ext cx="3466618" cy="825876"/>
      </dsp:txXfrm>
    </dsp:sp>
    <dsp:sp modelId="{8E9B07E5-4124-440F-80C5-0EAD76FFB2C3}">
      <dsp:nvSpPr>
        <dsp:cNvPr id="0" name=""/>
        <dsp:cNvSpPr/>
      </dsp:nvSpPr>
      <dsp:spPr>
        <a:xfrm>
          <a:off x="0" y="1203620"/>
          <a:ext cx="1975104" cy="1144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Krok 2</a:t>
          </a:r>
        </a:p>
      </dsp:txBody>
      <dsp:txXfrm>
        <a:off x="55847" y="1259467"/>
        <a:ext cx="1863410" cy="1032346"/>
      </dsp:txXfrm>
    </dsp:sp>
    <dsp:sp modelId="{E1B4EDB4-54C9-4B28-B54E-21BF298BA4B8}">
      <dsp:nvSpPr>
        <dsp:cNvPr id="0" name=""/>
        <dsp:cNvSpPr/>
      </dsp:nvSpPr>
      <dsp:spPr>
        <a:xfrm rot="5400000">
          <a:off x="3273135" y="1221235"/>
          <a:ext cx="915232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/>
            <a:t>Zaplanowanie zadań do realizacji oraz określenie wskaźników</a:t>
          </a:r>
          <a:endParaRPr lang="pl-PL" sz="1900" kern="1200"/>
        </a:p>
      </dsp:txBody>
      <dsp:txXfrm rot="-5400000">
        <a:off x="1975103" y="2563945"/>
        <a:ext cx="3466618" cy="825876"/>
      </dsp:txXfrm>
    </dsp:sp>
    <dsp:sp modelId="{8449F766-82B9-4B41-A1A6-3A3CBC13BE96}">
      <dsp:nvSpPr>
        <dsp:cNvPr id="0" name=""/>
        <dsp:cNvSpPr/>
      </dsp:nvSpPr>
      <dsp:spPr>
        <a:xfrm>
          <a:off x="0" y="2404863"/>
          <a:ext cx="1975104" cy="1144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Krok 3</a:t>
          </a:r>
        </a:p>
      </dsp:txBody>
      <dsp:txXfrm>
        <a:off x="55847" y="2460710"/>
        <a:ext cx="1863410" cy="1032346"/>
      </dsp:txXfrm>
    </dsp:sp>
    <dsp:sp modelId="{8935A030-F8F7-46A1-A3CC-C4D9FD9C63F6}">
      <dsp:nvSpPr>
        <dsp:cNvPr id="0" name=""/>
        <dsp:cNvSpPr/>
      </dsp:nvSpPr>
      <dsp:spPr>
        <a:xfrm rot="5400000">
          <a:off x="3273135" y="2422477"/>
          <a:ext cx="915232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kern="1200" dirty="0"/>
            <a:t>Kryteria oceny planów </a:t>
          </a:r>
          <a:br>
            <a:rPr lang="pl-PL" sz="1900" b="1" kern="1200" dirty="0"/>
          </a:br>
          <a:r>
            <a:rPr lang="pl-PL" sz="1900" b="1" kern="1200" dirty="0"/>
            <a:t>i podsumowanie </a:t>
          </a:r>
          <a:endParaRPr lang="pl-PL" sz="1900" kern="1200" dirty="0"/>
        </a:p>
      </dsp:txBody>
      <dsp:txXfrm rot="-5400000">
        <a:off x="1975103" y="3765187"/>
        <a:ext cx="3466618" cy="825876"/>
      </dsp:txXfrm>
    </dsp:sp>
    <dsp:sp modelId="{DFB3BEB1-FB51-475D-B1CB-D75E0403EA15}">
      <dsp:nvSpPr>
        <dsp:cNvPr id="0" name=""/>
        <dsp:cNvSpPr/>
      </dsp:nvSpPr>
      <dsp:spPr>
        <a:xfrm>
          <a:off x="0" y="3606105"/>
          <a:ext cx="1975104" cy="1144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Krok 4</a:t>
          </a:r>
        </a:p>
      </dsp:txBody>
      <dsp:txXfrm>
        <a:off x="55847" y="3661952"/>
        <a:ext cx="1863410" cy="103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341E15-9B5D-48A5-BF26-519827D53FC9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5D16CD-642A-4820-ADDF-AC53140D07C7}" type="slidenum">
              <a:rPr lang="pl-PL" altLang="pl-PL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AD32500-CF2F-4540-B2A8-C24391FAD95E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Trener łączy uczestników w grupy składające się z przedstawicieli tych samych JST. Zaprasza do wykonania zadania: </a:t>
            </a:r>
            <a:r>
              <a:rPr lang="pl-PL" altLang="pl-PL" i="1" dirty="0"/>
              <a:t>Na podstawie dokonanej wcześniej przez Was analizy wyników i wniosków z diagnozy, w tym wniosków po spotkaniu dialogowym, proszę o wspólne ustalenie/określenie propozycji obszarów i priorytetów, których będzie dotyczył konstruowany plan</a:t>
            </a:r>
            <a:r>
              <a:rPr lang="pl-PL" altLang="pl-PL" dirty="0"/>
              <a:t> (</a:t>
            </a:r>
            <a:r>
              <a:rPr lang="pl-PL" altLang="pl-PL" b="1" dirty="0"/>
              <a:t>40 minut). </a:t>
            </a:r>
            <a:r>
              <a:rPr lang="pl-PL" altLang="pl-PL" dirty="0"/>
              <a:t>Uwaga! Samorządowcy pracują w oparciu o wyniki i wnioski z przeprowadzonych w swoich środowiskach diagnoz. </a:t>
            </a:r>
            <a:endParaRPr lang="pl-PL" altLang="pl-PL" b="1" dirty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D0E56D2-4D05-47FE-BF64-BC8B70FF0457}" type="slidenum">
              <a:rPr lang="pl-PL" altLang="pl-PL">
                <a:solidFill>
                  <a:srgbClr val="000000"/>
                </a:solidFill>
              </a:rPr>
              <a:pPr/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Po wykonaniu zadania grupy prezentują na forum efekty swojej pracy (15 minut). </a:t>
            </a: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FB39B89-5C67-4726-81B4-640B8EB8F8E9}" type="slidenum">
              <a:rPr lang="pl-PL" altLang="pl-PL">
                <a:solidFill>
                  <a:srgbClr val="000000"/>
                </a:solidFill>
              </a:rPr>
              <a:pPr/>
              <a:t>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AC716E-BE64-4EE8-944E-86264D6706AA}" type="slidenum">
              <a:rPr lang="pl-PL" altLang="pl-PL">
                <a:solidFill>
                  <a:srgbClr val="000000"/>
                </a:solidFill>
              </a:rPr>
              <a:pPr/>
              <a:t>10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64256C-A419-4A5F-9497-87B66F7C1B26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763838"/>
            <a:ext cx="50768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ytuł 2"/>
          <p:cNvSpPr>
            <a:spLocks noGrp="1"/>
          </p:cNvSpPr>
          <p:nvPr>
            <p:ph type="title"/>
          </p:nvPr>
        </p:nvSpPr>
        <p:spPr>
          <a:xfrm>
            <a:off x="831850" y="368300"/>
            <a:ext cx="8524875" cy="1152525"/>
          </a:xfrm>
        </p:spPr>
        <p:txBody>
          <a:bodyPr/>
          <a:lstStyle/>
          <a:p>
            <a:pPr algn="just"/>
            <a:r>
              <a:rPr lang="pl-PL" altLang="pl-PL" sz="2900">
                <a:solidFill>
                  <a:srgbClr val="0070C0"/>
                </a:solidFill>
              </a:rPr>
              <a:t>Omówienie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230688" y="5229225"/>
            <a:ext cx="8636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6629" name="Prostokąt 2"/>
          <p:cNvSpPr>
            <a:spLocks noChangeArrowheads="1"/>
          </p:cNvSpPr>
          <p:nvPr/>
        </p:nvSpPr>
        <p:spPr bwMode="auto">
          <a:xfrm>
            <a:off x="468313" y="1281113"/>
            <a:ext cx="7988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100" dirty="0">
                <a:solidFill>
                  <a:srgbClr val="000000"/>
                </a:solidFill>
              </a:rPr>
              <a:t>Jakie odczucia towarzyszyły Wam podczas wykonywania tego ćwiczenia?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FontTx/>
              <a:buNone/>
              <a:defRPr/>
            </a:pPr>
            <a:endParaRPr lang="pl-PL" altLang="pl-PL" sz="21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100" dirty="0">
                <a:solidFill>
                  <a:srgbClr val="000000"/>
                </a:solidFill>
              </a:rPr>
              <a:t>Na ile wskazane przez Was obszary i priorytety są adekwatne do wniosków z diagnozy?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pl-PL" altLang="pl-PL" sz="23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308850" y="4154488"/>
            <a:ext cx="792163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2535" name="Prostokąt 2"/>
          <p:cNvSpPr>
            <a:spLocks noChangeArrowheads="1"/>
          </p:cNvSpPr>
          <p:nvPr/>
        </p:nvSpPr>
        <p:spPr bwMode="auto">
          <a:xfrm>
            <a:off x="500063" y="3359150"/>
            <a:ext cx="6121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pl-PL" altLang="pl-PL" sz="2100">
                <a:solidFill>
                  <a:srgbClr val="000000"/>
                </a:solidFill>
              </a:rPr>
              <a:t>Co było łatwe, a co stanowiło dla Was wyzwanie w realizacji tego etapu budowy planu? </a:t>
            </a:r>
          </a:p>
        </p:txBody>
      </p:sp>
      <p:sp>
        <p:nvSpPr>
          <p:cNvPr id="22536" name="Prostokąt 4"/>
          <p:cNvSpPr>
            <a:spLocks noChangeArrowheads="1"/>
          </p:cNvSpPr>
          <p:nvPr/>
        </p:nvSpPr>
        <p:spPr bwMode="auto">
          <a:xfrm>
            <a:off x="493713" y="4772025"/>
            <a:ext cx="80819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pl-PL" altLang="pl-PL" sz="2100">
                <a:solidFill>
                  <a:srgbClr val="000000"/>
                </a:solidFill>
              </a:rPr>
              <a:t>Czy wykonanie tego ćwiczenia było dla Was ważne - jeżeli tak, to dlaczego?</a:t>
            </a:r>
          </a:p>
        </p:txBody>
      </p:sp>
    </p:spTree>
    <p:extLst>
      <p:ext uri="{BB962C8B-B14F-4D97-AF65-F5344CB8AC3E}">
        <p14:creationId xmlns:p14="http://schemas.microsoft.com/office/powerpoint/2010/main" val="327419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le tekstowe 2"/>
          <p:cNvSpPr txBox="1">
            <a:spLocks noChangeArrowheads="1"/>
          </p:cNvSpPr>
          <p:nvPr/>
        </p:nvSpPr>
        <p:spPr bwMode="auto">
          <a:xfrm>
            <a:off x="265113" y="1125538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2531" name="Prostokąt 4"/>
          <p:cNvSpPr>
            <a:spLocks noChangeArrowheads="1"/>
          </p:cNvSpPr>
          <p:nvPr/>
        </p:nvSpPr>
        <p:spPr bwMode="auto">
          <a:xfrm>
            <a:off x="92075" y="1585913"/>
            <a:ext cx="587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3600" dirty="0">
                <a:solidFill>
                  <a:schemeClr val="bg1">
                    <a:lumMod val="65000"/>
                  </a:schemeClr>
                </a:solidFill>
              </a:rPr>
              <a:t>c.d.n.</a:t>
            </a:r>
          </a:p>
        </p:txBody>
      </p:sp>
      <p:pic>
        <p:nvPicPr>
          <p:cNvPr id="24580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7475"/>
            <a:ext cx="268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810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2400" b="1" dirty="0"/>
              <a:t>Budowa planu strategicznego – określenie priorytetów</a:t>
            </a:r>
            <a:r>
              <a:rPr lang="pl-PL" sz="24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r>
              <a:rPr lang="pl-PL" dirty="0"/>
              <a:t>Moduł IV – dzień 1 – sesja 2 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7200"/>
            <a:ext cx="19796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Prostokąt 1"/>
          <p:cNvSpPr>
            <a:spLocks noChangeArrowheads="1"/>
          </p:cNvSpPr>
          <p:nvPr/>
        </p:nvSpPr>
        <p:spPr bwMode="auto">
          <a:xfrm>
            <a:off x="611188" y="765175"/>
            <a:ext cx="79930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ogólny: </a:t>
            </a: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altLang="pl-PL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Konstruowanie planów strategicznych</a:t>
            </a: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altLang="pl-PL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(planów rozwoju oświaty)  ukierunkowanych na budowanie jakości szkół/placówek oświatowych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1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3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41350" y="1484313"/>
            <a:ext cx="8107363" cy="494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defRPr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Uczestnik szkolenia: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formułuje priorytety;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formułuje cele według metodologii SMART;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planuje adekwatne do osiągnięcia celu zadania;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dobiera odpowiednie do zadań wskaźniki i wskazuje mierniki ich realizacji;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uświadamia sobie wpływ społeczności lokalnej na powodzenie w realizacji przyjętego planu;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przejmuje odpowiedzialność za realizację wizji jakościowego rozwoju oświaty.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pl-PL" altLang="pl-P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  <a:defRPr/>
            </a:pPr>
            <a:endParaRPr lang="pl-PL" alt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Prostokąt 4"/>
          <p:cNvSpPr>
            <a:spLocks noChangeArrowheads="1"/>
          </p:cNvSpPr>
          <p:nvPr/>
        </p:nvSpPr>
        <p:spPr bwMode="auto">
          <a:xfrm>
            <a:off x="611188" y="836613"/>
            <a:ext cx="2695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7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Cele szczegółowe:</a:t>
            </a:r>
          </a:p>
        </p:txBody>
      </p:sp>
    </p:spTree>
    <p:extLst>
      <p:ext uri="{BB962C8B-B14F-4D97-AF65-F5344CB8AC3E}">
        <p14:creationId xmlns:p14="http://schemas.microsoft.com/office/powerpoint/2010/main" val="152153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344C5E-7DC1-4487-85FF-681A25564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16733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FB2DE3-B522-46E6-BA78-E483455A3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163716"/>
              </p:ext>
            </p:extLst>
          </p:nvPr>
        </p:nvGraphicFramePr>
        <p:xfrm>
          <a:off x="1691680" y="980731"/>
          <a:ext cx="5486400" cy="475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A5974B-1B51-48D1-97C4-68BF16616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4452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0346921-D288-46A6-A590-1BF6CD6D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39" y="202645"/>
            <a:ext cx="37008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Jak będziemy pracować? </a:t>
            </a:r>
          </a:p>
        </p:txBody>
      </p:sp>
    </p:spTree>
    <p:extLst>
      <p:ext uri="{BB962C8B-B14F-4D97-AF65-F5344CB8AC3E}">
        <p14:creationId xmlns:p14="http://schemas.microsoft.com/office/powerpoint/2010/main" val="260147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1187450" y="1852613"/>
            <a:ext cx="6750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3600" dirty="0">
                <a:solidFill>
                  <a:srgbClr val="0070C0"/>
                </a:solidFill>
              </a:rPr>
              <a:t>Budowa planu strategicznego –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3600" dirty="0">
                <a:solidFill>
                  <a:srgbClr val="0070C0"/>
                </a:solidFill>
              </a:rPr>
              <a:t>określenie priorytetów </a:t>
            </a:r>
          </a:p>
        </p:txBody>
      </p:sp>
    </p:spTree>
    <p:extLst>
      <p:ext uri="{BB962C8B-B14F-4D97-AF65-F5344CB8AC3E}">
        <p14:creationId xmlns:p14="http://schemas.microsoft.com/office/powerpoint/2010/main" val="182486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górę 5"/>
          <p:cNvSpPr/>
          <p:nvPr/>
        </p:nvSpPr>
        <p:spPr>
          <a:xfrm>
            <a:off x="1403350" y="3068638"/>
            <a:ext cx="576263" cy="2597150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ześciokąt 6"/>
          <p:cNvSpPr/>
          <p:nvPr/>
        </p:nvSpPr>
        <p:spPr>
          <a:xfrm>
            <a:off x="395288" y="1196975"/>
            <a:ext cx="2592387" cy="2303463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Sześciokąt 7"/>
          <p:cNvSpPr/>
          <p:nvPr/>
        </p:nvSpPr>
        <p:spPr>
          <a:xfrm>
            <a:off x="539750" y="1339850"/>
            <a:ext cx="2303463" cy="201612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8437" name="pole tekstowe 12"/>
          <p:cNvSpPr txBox="1">
            <a:spLocks noChangeArrowheads="1"/>
          </p:cNvSpPr>
          <p:nvPr/>
        </p:nvSpPr>
        <p:spPr bwMode="auto">
          <a:xfrm>
            <a:off x="663575" y="1925638"/>
            <a:ext cx="2160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</a:rPr>
              <a:t>Praca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</a:rPr>
              <a:t>w zespołach JST</a:t>
            </a:r>
          </a:p>
        </p:txBody>
      </p:sp>
      <p:pic>
        <p:nvPicPr>
          <p:cNvPr id="1843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41" y="3917950"/>
            <a:ext cx="37258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Prostokąt 8"/>
          <p:cNvSpPr>
            <a:spLocks noChangeArrowheads="1"/>
          </p:cNvSpPr>
          <p:nvPr/>
        </p:nvSpPr>
        <p:spPr bwMode="auto">
          <a:xfrm>
            <a:off x="1976378" y="1771829"/>
            <a:ext cx="8281988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altLang="pl-PL" i="1" dirty="0">
                <a:cs typeface="Times New Roman" pitchFamily="18" charset="0"/>
              </a:rPr>
              <a:t>Na podstawie zabranych danych w ramach diagnozy</a:t>
            </a:r>
          </a:p>
          <a:p>
            <a:pPr algn="ctr">
              <a:lnSpc>
                <a:spcPct val="150000"/>
              </a:lnSpc>
            </a:pPr>
            <a:r>
              <a:rPr lang="pl-PL" altLang="pl-PL" i="1" dirty="0">
                <a:cs typeface="Times New Roman" pitchFamily="18" charset="0"/>
              </a:rPr>
              <a:t>proszę o wspólne ustalenie/określenie </a:t>
            </a:r>
          </a:p>
          <a:p>
            <a:pPr algn="ctr">
              <a:lnSpc>
                <a:spcPct val="150000"/>
              </a:lnSpc>
            </a:pPr>
            <a:r>
              <a:rPr lang="pl-PL" altLang="pl-PL" i="1" dirty="0">
                <a:cs typeface="Times New Roman" pitchFamily="18" charset="0"/>
              </a:rPr>
              <a:t>propozycji  priorytetów, </a:t>
            </a:r>
          </a:p>
          <a:p>
            <a:pPr algn="ctr">
              <a:lnSpc>
                <a:spcPct val="150000"/>
              </a:lnSpc>
            </a:pPr>
            <a:r>
              <a:rPr lang="pl-PL" altLang="pl-PL" i="1" dirty="0">
                <a:cs typeface="Times New Roman" pitchFamily="18" charset="0"/>
              </a:rPr>
              <a:t>których będzie dotyczył konstruowany plan</a:t>
            </a:r>
            <a:r>
              <a:rPr lang="pl-PL" altLang="pl-PL" dirty="0">
                <a:cs typeface="Times New Roman" pitchFamily="18" charset="0"/>
              </a:rPr>
              <a:t>.</a:t>
            </a:r>
            <a:endParaRPr lang="pl-PL" altLang="pl-PL" dirty="0"/>
          </a:p>
        </p:txBody>
      </p:sp>
      <p:sp>
        <p:nvSpPr>
          <p:cNvPr id="18440" name="Prostokąt 9"/>
          <p:cNvSpPr>
            <a:spLocks noChangeArrowheads="1"/>
          </p:cNvSpPr>
          <p:nvPr/>
        </p:nvSpPr>
        <p:spPr bwMode="auto">
          <a:xfrm>
            <a:off x="250824" y="796925"/>
            <a:ext cx="84978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altLang="pl-PL" sz="1900" b="1" dirty="0">
                <a:solidFill>
                  <a:srgbClr val="0070C0"/>
                </a:solidFill>
              </a:rPr>
              <a:t>Określenie priorytetów na podstawie wyników i wniosków z diagnozy</a:t>
            </a:r>
          </a:p>
        </p:txBody>
      </p:sp>
    </p:spTree>
    <p:extLst>
      <p:ext uri="{BB962C8B-B14F-4D97-AF65-F5344CB8AC3E}">
        <p14:creationId xmlns:p14="http://schemas.microsoft.com/office/powerpoint/2010/main" val="75226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EA124-FF03-46FB-81BF-8778EC73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wykorzystania drzewo problemów </a:t>
            </a:r>
          </a:p>
        </p:txBody>
      </p:sp>
      <p:pic>
        <p:nvPicPr>
          <p:cNvPr id="4" name="Symbol zastępczy zawartości 3" descr="Znalezione obrazy dla zapytania drzewo problemÃ³w i celÃ³w">
            <a:extLst>
              <a:ext uri="{FF2B5EF4-FFF2-40B4-BE49-F238E27FC236}">
                <a16:creationId xmlns:a16="http://schemas.microsoft.com/office/drawing/2014/main" id="{40E80467-CB4B-419B-9C68-4BD7F7E1C4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4176"/>
            <a:ext cx="45720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E0CF4DB-F396-4BFC-87FA-B8259B7CD91E}"/>
              </a:ext>
            </a:extLst>
          </p:cNvPr>
          <p:cNvSpPr txBox="1">
            <a:spLocks/>
          </p:cNvSpPr>
          <p:nvPr/>
        </p:nvSpPr>
        <p:spPr bwMode="auto">
          <a:xfrm>
            <a:off x="185664" y="3658610"/>
            <a:ext cx="71287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4062B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9pPr>
          </a:lstStyle>
          <a:p>
            <a:r>
              <a:rPr lang="pl-PL" kern="0" dirty="0"/>
              <a:t>Do wykorzystania APS 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124A898-7CCC-45E2-843B-214F48FB4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23522"/>
              </p:ext>
            </p:extLst>
          </p:nvPr>
        </p:nvGraphicFramePr>
        <p:xfrm>
          <a:off x="827584" y="465313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766927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307940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623214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2362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8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8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1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ostokąt 1"/>
          <p:cNvSpPr>
            <a:spLocks noChangeArrowheads="1"/>
          </p:cNvSpPr>
          <p:nvPr/>
        </p:nvSpPr>
        <p:spPr bwMode="auto">
          <a:xfrm>
            <a:off x="539750" y="908050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altLang="pl-PL" sz="2300">
                <a:solidFill>
                  <a:srgbClr val="0070C0"/>
                </a:solidFill>
              </a:rPr>
              <a:t>Prezentacja wypracowanych efektów</a:t>
            </a:r>
          </a:p>
        </p:txBody>
      </p:sp>
      <p:pic>
        <p:nvPicPr>
          <p:cNvPr id="2048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405288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1892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239</TotalTime>
  <Words>416</Words>
  <Application>Microsoft Office PowerPoint</Application>
  <PresentationFormat>Pokaz na ekranie (4:3)</PresentationFormat>
  <Paragraphs>70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Budowa planu strategicznego – określenie priorytetów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 wykorzystania drzewo problemów </vt:lpstr>
      <vt:lpstr>Prezentacja programu PowerPoint</vt:lpstr>
      <vt:lpstr>Omówienie 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42</cp:revision>
  <dcterms:created xsi:type="dcterms:W3CDTF">2018-03-23T15:39:02Z</dcterms:created>
  <dcterms:modified xsi:type="dcterms:W3CDTF">2018-06-24T12:11:18Z</dcterms:modified>
</cp:coreProperties>
</file>